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56" r:id="rId4"/>
    <p:sldId id="258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06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Users/irenemarzetti/Desktop/ORDINE/Bilancio%20Consuntivo%202020%20e%20Consuntivo%202021.docx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F92C49-6F69-3C4C-9C2B-6A7D1B5C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BILANCIO CONSUNTIVO 2020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E8A412-98C2-8146-9244-37DA67DA0E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IL CONSIGLIO DIRETTIVO HA PRESO ATTO DEL BILANCIO CONSUNTIVO 2020</a:t>
            </a:r>
          </a:p>
          <a:p>
            <a:r>
              <a:rPr lang="en-GB" b="1" dirty="0"/>
              <a:t>REDATTO DAL PRECEDENTE CD</a:t>
            </a:r>
          </a:p>
        </p:txBody>
      </p:sp>
    </p:spTree>
    <p:extLst>
      <p:ext uri="{BB962C8B-B14F-4D97-AF65-F5344CB8AC3E}">
        <p14:creationId xmlns:p14="http://schemas.microsoft.com/office/powerpoint/2010/main" val="166022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BDE01AC-542F-AB44-B6FD-5B3166F33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BILANCIO CONSUNTIVO 2020</a:t>
            </a:r>
            <a:br>
              <a:rPr lang="en-GB" dirty="0"/>
            </a:br>
            <a:r>
              <a:rPr lang="en-GB" i="1" dirty="0"/>
              <a:t>excursus 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FC41A580-BBE0-0145-BADD-65FA060D6D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REDAZIONE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B6658B8D-71E3-B242-B88D-7F57AB3C1289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009645"/>
          </a:xfrm>
        </p:spPr>
        <p:txBody>
          <a:bodyPr>
            <a:normAutofit/>
          </a:bodyPr>
          <a:lstStyle/>
          <a:p>
            <a:r>
              <a:rPr lang="en-GB" sz="1800" dirty="0"/>
              <a:t>DA PARTE </a:t>
            </a:r>
            <a:r>
              <a:rPr lang="en-GB" sz="1800" dirty="0" err="1"/>
              <a:t>DELl’EX</a:t>
            </a:r>
            <a:r>
              <a:rPr lang="en-GB" sz="1800" dirty="0"/>
              <a:t> TESORIERE </a:t>
            </a:r>
          </a:p>
          <a:p>
            <a:r>
              <a:rPr lang="en-GB" sz="1800" dirty="0"/>
              <a:t>PER SLITTAMENTO </a:t>
            </a:r>
          </a:p>
          <a:p>
            <a:r>
              <a:rPr lang="en-GB" sz="1800" dirty="0"/>
              <a:t>ASSEMBLEA ELETTIVA</a:t>
            </a:r>
          </a:p>
          <a:p>
            <a:endParaRPr lang="en-GB" sz="1800" dirty="0"/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7523D86F-0E62-1D42-A22D-69C567DCD7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/>
              <a:t>PRESA ATTO</a:t>
            </a:r>
          </a:p>
        </p:txBody>
      </p:sp>
      <p:sp>
        <p:nvSpPr>
          <p:cNvPr id="18" name="Segnaposto testo 17">
            <a:extLst>
              <a:ext uri="{FF2B5EF4-FFF2-40B4-BE49-F238E27FC236}">
                <a16:creationId xmlns:a16="http://schemas.microsoft.com/office/drawing/2014/main" id="{864BEF24-DE0D-A64B-80B6-0B96AF7676C2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DOPO INVIO DA PARTE DELL’EX PRESIDENTE E TESORIERE</a:t>
            </a:r>
          </a:p>
          <a:p>
            <a:endParaRPr lang="en-GB" sz="1800" dirty="0"/>
          </a:p>
          <a:p>
            <a:r>
              <a:rPr lang="en-GB" sz="1800" dirty="0"/>
              <a:t>L’ATTUALE CD E REVISORI HANNO PRESO ATTO DEL BILANCIO CONSUNTIVO 2020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DFD198A1-7EDD-3F44-8131-BC2CD67F16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b="1" dirty="0"/>
              <a:t>ANALISI BILANCIO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:a16="http://schemas.microsoft.com/office/drawing/2014/main" id="{CA6EDFAF-25AE-B54C-AAEB-66716D32FDFA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973298" y="3222171"/>
            <a:ext cx="3304928" cy="2569029"/>
          </a:xfrm>
        </p:spPr>
        <p:txBody>
          <a:bodyPr>
            <a:normAutofit/>
          </a:bodyPr>
          <a:lstStyle/>
          <a:p>
            <a:r>
              <a:rPr lang="en-GB" sz="1800" dirty="0"/>
              <a:t>in </a:t>
            </a:r>
            <a:r>
              <a:rPr lang="en-GB" sz="1800" dirty="0" err="1"/>
              <a:t>collaborazione</a:t>
            </a:r>
            <a:r>
              <a:rPr lang="en-GB" sz="1800" dirty="0"/>
              <a:t> con </a:t>
            </a:r>
          </a:p>
          <a:p>
            <a:r>
              <a:rPr lang="en-GB" sz="1800" dirty="0"/>
              <a:t>ex </a:t>
            </a:r>
            <a:r>
              <a:rPr lang="en-GB" sz="1800" dirty="0" err="1"/>
              <a:t>tesoriere</a:t>
            </a:r>
            <a:r>
              <a:rPr lang="en-GB" sz="1800" dirty="0"/>
              <a:t> </a:t>
            </a:r>
          </a:p>
          <a:p>
            <a:r>
              <a:rPr lang="en-GB" sz="18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 riporta la relazione</a:t>
            </a:r>
            <a:r>
              <a:rPr lang="en-GB" sz="1800" dirty="0">
                <a:solidFill>
                  <a:srgbClr val="C00000"/>
                </a:solidFill>
              </a:rPr>
              <a:t> REDATTA </a:t>
            </a:r>
            <a:r>
              <a:rPr lang="en-GB" sz="1800" dirty="0" err="1">
                <a:solidFill>
                  <a:srgbClr val="C00000"/>
                </a:solidFill>
              </a:rPr>
              <a:t>dAll’ex</a:t>
            </a:r>
            <a:r>
              <a:rPr lang="en-GB" sz="1800" dirty="0">
                <a:solidFill>
                  <a:srgbClr val="C00000"/>
                </a:solidFill>
              </a:rPr>
              <a:t> </a:t>
            </a:r>
            <a:r>
              <a:rPr lang="en-GB" sz="1800" dirty="0" err="1">
                <a:solidFill>
                  <a:srgbClr val="C00000"/>
                </a:solidFill>
              </a:rPr>
              <a:t>tesoriere</a:t>
            </a:r>
            <a:endParaRPr lang="en-GB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7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3A20BD-1655-404D-B642-C155AE264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583929"/>
          </a:xfrm>
        </p:spPr>
        <p:txBody>
          <a:bodyPr/>
          <a:lstStyle/>
          <a:p>
            <a:r>
              <a:rPr lang="en-GB" b="1" dirty="0"/>
              <a:t>BILANCIO PREVENTIVO 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1EFBC2A-5455-0649-92E1-9205446FE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2669" y="2971799"/>
            <a:ext cx="8689976" cy="1371599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accent2"/>
                </a:solidFill>
              </a:rPr>
              <a:t>RELAZIONI </a:t>
            </a:r>
          </a:p>
          <a:p>
            <a:r>
              <a:rPr lang="en-GB" sz="2800" b="1" cap="none" dirty="0" err="1">
                <a:solidFill>
                  <a:schemeClr val="accent2"/>
                </a:solidFill>
              </a:rPr>
              <a:t>Consiglio</a:t>
            </a:r>
            <a:r>
              <a:rPr lang="en-GB" sz="2800" b="1" cap="none" dirty="0">
                <a:solidFill>
                  <a:schemeClr val="accent2"/>
                </a:solidFill>
              </a:rPr>
              <a:t> </a:t>
            </a:r>
            <a:r>
              <a:rPr lang="en-GB" sz="2800" b="1" cap="none" dirty="0" err="1">
                <a:solidFill>
                  <a:schemeClr val="accent2"/>
                </a:solidFill>
              </a:rPr>
              <a:t>Direttivo</a:t>
            </a:r>
            <a:r>
              <a:rPr lang="en-GB" sz="2800" b="1" cap="none" dirty="0">
                <a:solidFill>
                  <a:schemeClr val="accent2"/>
                </a:solidFill>
              </a:rPr>
              <a:t> </a:t>
            </a:r>
          </a:p>
          <a:p>
            <a:r>
              <a:rPr lang="en-GB" sz="2800" b="1" cap="none" dirty="0" err="1">
                <a:solidFill>
                  <a:schemeClr val="accent2"/>
                </a:solidFill>
              </a:rPr>
              <a:t>Presidente</a:t>
            </a:r>
            <a:r>
              <a:rPr lang="en-GB" sz="2800" b="1" cap="none" dirty="0">
                <a:solidFill>
                  <a:schemeClr val="accent2"/>
                </a:solidFill>
              </a:rPr>
              <a:t> </a:t>
            </a:r>
            <a:r>
              <a:rPr lang="en-GB" sz="2800" b="1" cap="none" dirty="0" err="1">
                <a:solidFill>
                  <a:schemeClr val="accent2"/>
                </a:solidFill>
              </a:rPr>
              <a:t>Collegio</a:t>
            </a:r>
            <a:r>
              <a:rPr lang="en-GB" sz="2800" b="1" cap="none" dirty="0">
                <a:solidFill>
                  <a:schemeClr val="accent2"/>
                </a:solidFill>
              </a:rPr>
              <a:t> </a:t>
            </a:r>
            <a:r>
              <a:rPr lang="en-GB" sz="2800" b="1" cap="none" dirty="0" err="1">
                <a:solidFill>
                  <a:schemeClr val="accent2"/>
                </a:solidFill>
              </a:rPr>
              <a:t>Revisori</a:t>
            </a:r>
            <a:endParaRPr lang="en-GB" sz="2800" b="1" cap="none" dirty="0">
              <a:solidFill>
                <a:schemeClr val="accent2"/>
              </a:solidFill>
            </a:endParaRPr>
          </a:p>
          <a:p>
            <a:r>
              <a:rPr lang="en-GB" sz="2800" b="1" cap="none" dirty="0" err="1">
                <a:solidFill>
                  <a:schemeClr val="accent2"/>
                </a:solidFill>
              </a:rPr>
              <a:t>Dr.ssa</a:t>
            </a:r>
            <a:r>
              <a:rPr lang="en-GB" sz="2800" b="1" cap="none" dirty="0">
                <a:solidFill>
                  <a:schemeClr val="accent2"/>
                </a:solidFill>
              </a:rPr>
              <a:t> Isabella Silvestri</a:t>
            </a:r>
            <a:endParaRPr lang="en-GB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34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77B3BAB-F6F7-BC40-829D-99D686584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061876"/>
              </p:ext>
            </p:extLst>
          </p:nvPr>
        </p:nvGraphicFramePr>
        <p:xfrm>
          <a:off x="593271" y="331020"/>
          <a:ext cx="11005457" cy="6233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455">
                  <a:extLst>
                    <a:ext uri="{9D8B030D-6E8A-4147-A177-3AD203B41FA5}">
                      <a16:colId xmlns:a16="http://schemas.microsoft.com/office/drawing/2014/main" val="773392756"/>
                    </a:ext>
                  </a:extLst>
                </a:gridCol>
                <a:gridCol w="3334605">
                  <a:extLst>
                    <a:ext uri="{9D8B030D-6E8A-4147-A177-3AD203B41FA5}">
                      <a16:colId xmlns:a16="http://schemas.microsoft.com/office/drawing/2014/main" val="1555204174"/>
                    </a:ext>
                  </a:extLst>
                </a:gridCol>
                <a:gridCol w="1960430">
                  <a:extLst>
                    <a:ext uri="{9D8B030D-6E8A-4147-A177-3AD203B41FA5}">
                      <a16:colId xmlns:a16="http://schemas.microsoft.com/office/drawing/2014/main" val="1130828731"/>
                    </a:ext>
                  </a:extLst>
                </a:gridCol>
                <a:gridCol w="1646374">
                  <a:extLst>
                    <a:ext uri="{9D8B030D-6E8A-4147-A177-3AD203B41FA5}">
                      <a16:colId xmlns:a16="http://schemas.microsoft.com/office/drawing/2014/main" val="1389958181"/>
                    </a:ext>
                  </a:extLst>
                </a:gridCol>
                <a:gridCol w="1449755">
                  <a:extLst>
                    <a:ext uri="{9D8B030D-6E8A-4147-A177-3AD203B41FA5}">
                      <a16:colId xmlns:a16="http://schemas.microsoft.com/office/drawing/2014/main" val="812189209"/>
                    </a:ext>
                  </a:extLst>
                </a:gridCol>
                <a:gridCol w="2230838">
                  <a:extLst>
                    <a:ext uri="{9D8B030D-6E8A-4147-A177-3AD203B41FA5}">
                      <a16:colId xmlns:a16="http://schemas.microsoft.com/office/drawing/2014/main" val="426807274"/>
                    </a:ext>
                  </a:extLst>
                </a:gridCol>
              </a:tblGrid>
              <a:tr h="17314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ATTIVITA' ISTITUZIONALE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ATTIVITA'  COMMERCIALE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 PROMISCUI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 TOTALE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267449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ENTRATE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01252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    1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Quote associative 138x104,00€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14.352,00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14.352,00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92435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2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Corrispettivi specifici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76209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Proventi da sponsorizzazione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47084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4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Iva incassata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462557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Altri proventi quote dal 2016-2020= 35x104,00€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3.640,00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3.640,00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9257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5.1 Arrotondamenti attivi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31543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TOTALE ENTRATE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 €                      17.992,00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 €                               -  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 €                     17.992,00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115132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549425503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USCITE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732588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    1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Affitto Sede + Condominio (36€)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3.682,00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3.682,00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62448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u="none" strike="noStrike" dirty="0">
                          <a:effectLst/>
                        </a:rPr>
                        <a:t>  2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Contributi FNOPO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4.209,00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4.209,00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91513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Spese viaggi e trasferte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500,00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500,00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222454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4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Utenze energetiche e CIIP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1.200,00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1.200,00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506688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Telefonia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180,00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180,00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95804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Conto bancoposta home </a:t>
                      </a:r>
                      <a:r>
                        <a:rPr lang="it-IT" sz="1100" b="0" u="none" strike="noStrike" dirty="0" err="1">
                          <a:effectLst/>
                        </a:rPr>
                        <a:t>baking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350,00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350,00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736064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Imposte e tasse CPA-TARI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450,00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450,00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85946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Iva pagata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176,00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176,00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88251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  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Cancelleria, stampati, postali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200,00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200,00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243974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10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Cosulenze tecniche PLS Legal - DPO ex Gestore sito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650,00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650,00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853172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11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Consulenze tributarie Presidente Collegio Revisori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600,00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600,00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173285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12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Consulenze tributarie Contabile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800,00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800,00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962057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13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Eventi formativi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3.000,00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3.000,00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18867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14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Eventi informativi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1.000,00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1.000,00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111657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15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Congresso Nazionale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1.000,00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1.000,00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26963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16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Spese di rappresentanza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500,00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500,00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53900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17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Attivazioni PEC - registrazione dominio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530,00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530,00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64772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  18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Altre spese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      -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798767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18.1 Costi non altrove classificabili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600,00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dirty="0">
                          <a:effectLst/>
                        </a:rPr>
                        <a:t> €                          600,00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23919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18.2 Arrotondamenti passivi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 €                                -  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59986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TOTALE USCITE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 €                      19.627,00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 €                               -  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 €                               -  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 €                     19.627,00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160127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SALDO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-€                       1.631,00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 €                               -  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-€                       1.631,00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897014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ATTRIBUZIONE COSTI PROMISCUI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 €                                -  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 €                               -  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97871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AVANZO DI GESTIONE ANNO PRECEDENTE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 €                      14.102,74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Docs-Garamond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 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063245"/>
                  </a:ext>
                </a:extLst>
              </a:tr>
              <a:tr h="17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RISULTATO DI GESTIONE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 €                      12.467,74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 €                               -  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70" marR="4470" marT="4470" marB="0" anchor="b">
                    <a:solidFill>
                      <a:srgbClr val="EFF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18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73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87A8A-CC56-F344-BF43-15E8F153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progetto di bilancio </a:t>
            </a:r>
            <a:br>
              <a:rPr lang="it-IT" b="1" dirty="0"/>
            </a:br>
            <a:r>
              <a:rPr lang="en-GB" dirty="0"/>
              <a:t>RELAZIONE CONSIGLIO DIRETTIVO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FEF86B-3670-FA48-9E5F-F126BD17CE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39602" y="1909892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Punti</a:t>
            </a:r>
            <a:r>
              <a:rPr lang="en-GB" dirty="0"/>
              <a:t> non </a:t>
            </a:r>
            <a:r>
              <a:rPr lang="en-GB" dirty="0" err="1"/>
              <a:t>esposti</a:t>
            </a:r>
            <a:r>
              <a:rPr lang="en-GB" dirty="0"/>
              <a:t> </a:t>
            </a:r>
            <a:r>
              <a:rPr lang="en-GB" dirty="0" err="1"/>
              <a:t>nella</a:t>
            </a:r>
            <a:r>
              <a:rPr lang="en-GB" dirty="0"/>
              <a:t> </a:t>
            </a:r>
            <a:r>
              <a:rPr lang="en-GB" dirty="0" err="1"/>
              <a:t>relazione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AC57A5D6-CE93-6440-A263-D24322651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61617"/>
              </p:ext>
            </p:extLst>
          </p:nvPr>
        </p:nvGraphicFramePr>
        <p:xfrm>
          <a:off x="913772" y="2514600"/>
          <a:ext cx="10189654" cy="4071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030">
                  <a:extLst>
                    <a:ext uri="{9D8B030D-6E8A-4147-A177-3AD203B41FA5}">
                      <a16:colId xmlns:a16="http://schemas.microsoft.com/office/drawing/2014/main" val="1255589414"/>
                    </a:ext>
                  </a:extLst>
                </a:gridCol>
                <a:gridCol w="3944773">
                  <a:extLst>
                    <a:ext uri="{9D8B030D-6E8A-4147-A177-3AD203B41FA5}">
                      <a16:colId xmlns:a16="http://schemas.microsoft.com/office/drawing/2014/main" val="930702400"/>
                    </a:ext>
                  </a:extLst>
                </a:gridCol>
                <a:gridCol w="1483841">
                  <a:extLst>
                    <a:ext uri="{9D8B030D-6E8A-4147-A177-3AD203B41FA5}">
                      <a16:colId xmlns:a16="http://schemas.microsoft.com/office/drawing/2014/main" val="2214771227"/>
                    </a:ext>
                  </a:extLst>
                </a:gridCol>
                <a:gridCol w="1468670">
                  <a:extLst>
                    <a:ext uri="{9D8B030D-6E8A-4147-A177-3AD203B41FA5}">
                      <a16:colId xmlns:a16="http://schemas.microsoft.com/office/drawing/2014/main" val="1492013398"/>
                    </a:ext>
                  </a:extLst>
                </a:gridCol>
                <a:gridCol w="1468670">
                  <a:extLst>
                    <a:ext uri="{9D8B030D-6E8A-4147-A177-3AD203B41FA5}">
                      <a16:colId xmlns:a16="http://schemas.microsoft.com/office/drawing/2014/main" val="3577994974"/>
                    </a:ext>
                  </a:extLst>
                </a:gridCol>
                <a:gridCol w="1468670">
                  <a:extLst>
                    <a:ext uri="{9D8B030D-6E8A-4147-A177-3AD203B41FA5}">
                      <a16:colId xmlns:a16="http://schemas.microsoft.com/office/drawing/2014/main" val="2721068023"/>
                    </a:ext>
                  </a:extLst>
                </a:gridCol>
              </a:tblGrid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USCITE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 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1974054987"/>
                  </a:ext>
                </a:extLst>
              </a:tr>
              <a:tr h="15050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  1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Affitto Sede + Condominio (32€)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700" u="none" strike="noStrike">
                          <a:effectLst/>
                        </a:rPr>
                        <a:t>3.682,00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3.682,00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4200902640"/>
                  </a:ext>
                </a:extLst>
              </a:tr>
              <a:tr h="15050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  2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Contributi FNOPO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4.209,00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4.209,00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785193314"/>
                  </a:ext>
                </a:extLst>
              </a:tr>
              <a:tr h="15050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   3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Spese viaggi e trasferte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€                          500,00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€                                -  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€                                -  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€                          500,00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3942698274"/>
                  </a:ext>
                </a:extLst>
              </a:tr>
              <a:tr h="15050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  4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Utenze energetiche e CIIP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 €                        1.200,00 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 €                                -   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1.200,00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320028354"/>
                  </a:ext>
                </a:extLst>
              </a:tr>
              <a:tr h="15050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  5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Telefonia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180,00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180,00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2605788299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  6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Conto bancoposta homebaking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350,00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350,00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133802045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  7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Imposte e tasse CPA-TARI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450,00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450,00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1181161266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  8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Iva pagata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176,00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176,00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1819982284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  9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Cancelleria, stampati, postali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200,00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200,00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1718463774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10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Cosulenze tecniche PLS Legal - DPO ex Gestore sito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650,00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650,00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113175332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11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Consulenze tributarie Presidente Collegio Revisori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600,00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600,00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1602414311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  12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Consulenze tributarie Contabile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800,00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800,00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29038653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 13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Eventi formativi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 €                        3.000,00 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3.000,00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1394316020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   14 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Eventi informativi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 €                        1.000,00 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1.000,00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2741665305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   15 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Congresso Nazionale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 €                        1.000,00 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1.000,00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2142198464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   16 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Spese di rappresentanza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 €                          500,00 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500,00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2394848624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   17 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Attivazioni PEC - registrazione dominio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€                          530,00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530,00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396006102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   18 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Altre spese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€                                -  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457843813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18.1 Costi non altrove classificabili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€                          600,00 </a:t>
                      </a:r>
                      <a:endParaRPr lang="it-IT" sz="700" b="0" i="0" u="none" strike="noStrike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600,00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1127893404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18.2 Arrotondamenti passivi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 €                                -   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418660965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TOTALE USCITE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19.627,00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-  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-  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19.627,00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3890965299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SALDO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-€                       1.635,00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-  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-€                       1.635,00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2797454600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ATTRIBUZIONE COSTI PROMISCUI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 -  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-  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4039506497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AVANZO DI GESTIONE ANNO PRECEDENTE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700" u="none" strike="noStrike">
                          <a:effectLst/>
                        </a:rPr>
                        <a:t> €                  14.102,74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Docs-Garamond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4063954741"/>
                  </a:ext>
                </a:extLst>
              </a:tr>
              <a:tr h="15803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RISULTATO DI GESTIONE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12.467,74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 €                               -   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329" marR="6329" marT="6329" marB="0" anchor="b"/>
                </a:tc>
                <a:extLst>
                  <a:ext uri="{0D108BD9-81ED-4DB2-BD59-A6C34878D82A}">
                    <a16:rowId xmlns:a16="http://schemas.microsoft.com/office/drawing/2014/main" val="4001848254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AB0E8D9D-A9FA-F145-920C-D3028E703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325072"/>
              </p:ext>
            </p:extLst>
          </p:nvPr>
        </p:nvGraphicFramePr>
        <p:xfrm>
          <a:off x="826688" y="2579914"/>
          <a:ext cx="10451538" cy="4071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569">
                  <a:extLst>
                    <a:ext uri="{9D8B030D-6E8A-4147-A177-3AD203B41FA5}">
                      <a16:colId xmlns:a16="http://schemas.microsoft.com/office/drawing/2014/main" val="502110835"/>
                    </a:ext>
                  </a:extLst>
                </a:gridCol>
                <a:gridCol w="5890164">
                  <a:extLst>
                    <a:ext uri="{9D8B030D-6E8A-4147-A177-3AD203B41FA5}">
                      <a16:colId xmlns:a16="http://schemas.microsoft.com/office/drawing/2014/main" val="2161516229"/>
                    </a:ext>
                  </a:extLst>
                </a:gridCol>
                <a:gridCol w="3919805">
                  <a:extLst>
                    <a:ext uri="{9D8B030D-6E8A-4147-A177-3AD203B41FA5}">
                      <a16:colId xmlns:a16="http://schemas.microsoft.com/office/drawing/2014/main" val="599719410"/>
                    </a:ext>
                  </a:extLst>
                </a:gridCol>
              </a:tblGrid>
              <a:tr h="26768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    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Spese viaggi e trasferte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€                          500,00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5395063"/>
                  </a:ext>
                </a:extLst>
              </a:tr>
              <a:tr h="475446"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…..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8833106"/>
                  </a:ext>
                </a:extLst>
              </a:tr>
              <a:tr h="47544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   13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Eventi formativi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 €                        3.000,00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0231992"/>
                  </a:ext>
                </a:extLst>
              </a:tr>
              <a:tr h="47544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   14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Eventi informativi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 €                        1.000,00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5432510"/>
                  </a:ext>
                </a:extLst>
              </a:tr>
              <a:tr h="47544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   15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Congresso Nazionale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 €                        1.000,00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805104"/>
                  </a:ext>
                </a:extLst>
              </a:tr>
              <a:tr h="47544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   16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Spese di rappresentanza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 €                          500,00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3616881"/>
                  </a:ext>
                </a:extLst>
              </a:tr>
              <a:tr h="475446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49038"/>
                  </a:ext>
                </a:extLst>
              </a:tr>
              <a:tr h="47544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   18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Altre spese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 €                                -  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3290624"/>
                  </a:ext>
                </a:extLst>
              </a:tr>
              <a:tr h="47544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18.1 Costi non altrove classificabili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 €                          600,00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50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30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11E203-2761-534F-BF4F-7BC0429D7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983169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BILANCIO PREVENTIVO </a:t>
            </a:r>
            <a:br>
              <a:rPr lang="en-GB" b="1" dirty="0">
                <a:solidFill>
                  <a:schemeClr val="accent2"/>
                </a:solidFill>
              </a:rPr>
            </a:br>
            <a:r>
              <a:rPr lang="en-GB" b="1" dirty="0">
                <a:solidFill>
                  <a:schemeClr val="accent2"/>
                </a:solidFill>
              </a:rPr>
              <a:t>RELAZIONE </a:t>
            </a:r>
            <a:br>
              <a:rPr lang="en-GB" b="1" dirty="0">
                <a:solidFill>
                  <a:schemeClr val="accent2"/>
                </a:solidFill>
              </a:rPr>
            </a:br>
            <a:r>
              <a:rPr lang="en-GB" b="1" cap="none" dirty="0" err="1">
                <a:solidFill>
                  <a:schemeClr val="accent2"/>
                </a:solidFill>
              </a:rPr>
              <a:t>Presidente</a:t>
            </a:r>
            <a:r>
              <a:rPr lang="en-GB" b="1" cap="none" dirty="0">
                <a:solidFill>
                  <a:schemeClr val="accent2"/>
                </a:solidFill>
              </a:rPr>
              <a:t> </a:t>
            </a:r>
            <a:r>
              <a:rPr lang="en-GB" b="1" cap="none" dirty="0" err="1">
                <a:solidFill>
                  <a:schemeClr val="accent2"/>
                </a:solidFill>
              </a:rPr>
              <a:t>Collegio</a:t>
            </a:r>
            <a:r>
              <a:rPr lang="en-GB" b="1" cap="none" dirty="0">
                <a:solidFill>
                  <a:schemeClr val="accent2"/>
                </a:solidFill>
              </a:rPr>
              <a:t> </a:t>
            </a:r>
            <a:r>
              <a:rPr lang="en-GB" b="1" cap="none" dirty="0" err="1">
                <a:solidFill>
                  <a:schemeClr val="accent2"/>
                </a:solidFill>
              </a:rPr>
              <a:t>Revisori</a:t>
            </a:r>
            <a:br>
              <a:rPr lang="en-GB" b="1" cap="none" dirty="0">
                <a:solidFill>
                  <a:schemeClr val="accent2"/>
                </a:solidFill>
              </a:rPr>
            </a:br>
            <a:r>
              <a:rPr lang="en-GB" b="1" cap="none" dirty="0" err="1">
                <a:solidFill>
                  <a:schemeClr val="accent2"/>
                </a:solidFill>
              </a:rPr>
              <a:t>Dr.ssa</a:t>
            </a:r>
            <a:r>
              <a:rPr lang="en-GB" b="1" cap="none" dirty="0">
                <a:solidFill>
                  <a:schemeClr val="accent2"/>
                </a:solidFill>
              </a:rPr>
              <a:t> Isabella Silvestri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B3E744-6001-3B4C-AFE1-F48311CF1F8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601686"/>
            <a:ext cx="10363826" cy="342410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900758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Goccia</Template>
  <TotalTime>1341</TotalTime>
  <Words>1118</Words>
  <Application>Microsoft Macintosh PowerPoint</Application>
  <PresentationFormat>Widescreen</PresentationFormat>
  <Paragraphs>403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Docs-Garamond</vt:lpstr>
      <vt:lpstr>Garamond</vt:lpstr>
      <vt:lpstr>Tw Cen MT</vt:lpstr>
      <vt:lpstr>Goccia</vt:lpstr>
      <vt:lpstr>BILANCIO CONSUNTIVO 2020</vt:lpstr>
      <vt:lpstr>BILANCIO CONSUNTIVO 2020 excursus </vt:lpstr>
      <vt:lpstr>BILANCIO PREVENTIVO 2021</vt:lpstr>
      <vt:lpstr>Presentazione standard di PowerPoint</vt:lpstr>
      <vt:lpstr>progetto di bilancio  RELAZIONE CONSIGLIO DIRETTIVO</vt:lpstr>
      <vt:lpstr>BILANCIO PREVENTIVO  RELAZIONE  Presidente Collegio Revisori Dr.ssa Isabella Silvestri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CONSUNTIVO</dc:title>
  <dc:creator>Rachele Spinozzi</dc:creator>
  <cp:lastModifiedBy>Rachele Spinozzi</cp:lastModifiedBy>
  <cp:revision>12</cp:revision>
  <dcterms:created xsi:type="dcterms:W3CDTF">2021-05-25T12:56:03Z</dcterms:created>
  <dcterms:modified xsi:type="dcterms:W3CDTF">2021-05-26T11:25:37Z</dcterms:modified>
</cp:coreProperties>
</file>